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13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H"/>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H"/>
          </a:p>
        </p:txBody>
      </p:sp>
      <p:sp>
        <p:nvSpPr>
          <p:cNvPr id="4" name="Espace réservé de la date 3"/>
          <p:cNvSpPr>
            <a:spLocks noGrp="1"/>
          </p:cNvSpPr>
          <p:nvPr>
            <p:ph type="dt" sz="half" idx="10"/>
          </p:nvPr>
        </p:nvSpPr>
        <p:spPr/>
        <p:txBody>
          <a:bodyPr/>
          <a:lstStyle/>
          <a:p>
            <a:fld id="{20E84A0E-B530-4774-8018-A29189358128}" type="datetimeFigureOut">
              <a:rPr lang="fr-CH" smtClean="0"/>
              <a:t>02.04.2019</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57F0C060-8E0B-4441-86A2-43A615850F07}" type="slidenum">
              <a:rPr lang="fr-CH" smtClean="0"/>
              <a:t>‹N°›</a:t>
            </a:fld>
            <a:endParaRPr lang="fr-CH"/>
          </a:p>
        </p:txBody>
      </p:sp>
    </p:spTree>
    <p:extLst>
      <p:ext uri="{BB962C8B-B14F-4D97-AF65-F5344CB8AC3E}">
        <p14:creationId xmlns:p14="http://schemas.microsoft.com/office/powerpoint/2010/main" val="3521560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20E84A0E-B530-4774-8018-A29189358128}" type="datetimeFigureOut">
              <a:rPr lang="fr-CH" smtClean="0"/>
              <a:t>02.04.2019</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57F0C060-8E0B-4441-86A2-43A615850F07}" type="slidenum">
              <a:rPr lang="fr-CH" smtClean="0"/>
              <a:t>‹N°›</a:t>
            </a:fld>
            <a:endParaRPr lang="fr-CH"/>
          </a:p>
        </p:txBody>
      </p:sp>
    </p:spTree>
    <p:extLst>
      <p:ext uri="{BB962C8B-B14F-4D97-AF65-F5344CB8AC3E}">
        <p14:creationId xmlns:p14="http://schemas.microsoft.com/office/powerpoint/2010/main" val="2128337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H"/>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20E84A0E-B530-4774-8018-A29189358128}" type="datetimeFigureOut">
              <a:rPr lang="fr-CH" smtClean="0"/>
              <a:t>02.04.2019</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57F0C060-8E0B-4441-86A2-43A615850F07}" type="slidenum">
              <a:rPr lang="fr-CH" smtClean="0"/>
              <a:t>‹N°›</a:t>
            </a:fld>
            <a:endParaRPr lang="fr-CH"/>
          </a:p>
        </p:txBody>
      </p:sp>
    </p:spTree>
    <p:extLst>
      <p:ext uri="{BB962C8B-B14F-4D97-AF65-F5344CB8AC3E}">
        <p14:creationId xmlns:p14="http://schemas.microsoft.com/office/powerpoint/2010/main" val="1530585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20E84A0E-B530-4774-8018-A29189358128}" type="datetimeFigureOut">
              <a:rPr lang="fr-CH" smtClean="0"/>
              <a:t>02.04.2019</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57F0C060-8E0B-4441-86A2-43A615850F07}" type="slidenum">
              <a:rPr lang="fr-CH" smtClean="0"/>
              <a:t>‹N°›</a:t>
            </a:fld>
            <a:endParaRPr lang="fr-CH"/>
          </a:p>
        </p:txBody>
      </p:sp>
    </p:spTree>
    <p:extLst>
      <p:ext uri="{BB962C8B-B14F-4D97-AF65-F5344CB8AC3E}">
        <p14:creationId xmlns:p14="http://schemas.microsoft.com/office/powerpoint/2010/main" val="3467939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0E84A0E-B530-4774-8018-A29189358128}" type="datetimeFigureOut">
              <a:rPr lang="fr-CH" smtClean="0"/>
              <a:t>02.04.2019</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57F0C060-8E0B-4441-86A2-43A615850F07}" type="slidenum">
              <a:rPr lang="fr-CH" smtClean="0"/>
              <a:t>‹N°›</a:t>
            </a:fld>
            <a:endParaRPr lang="fr-CH"/>
          </a:p>
        </p:txBody>
      </p:sp>
    </p:spTree>
    <p:extLst>
      <p:ext uri="{BB962C8B-B14F-4D97-AF65-F5344CB8AC3E}">
        <p14:creationId xmlns:p14="http://schemas.microsoft.com/office/powerpoint/2010/main" val="2554197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e la date 4"/>
          <p:cNvSpPr>
            <a:spLocks noGrp="1"/>
          </p:cNvSpPr>
          <p:nvPr>
            <p:ph type="dt" sz="half" idx="10"/>
          </p:nvPr>
        </p:nvSpPr>
        <p:spPr/>
        <p:txBody>
          <a:bodyPr/>
          <a:lstStyle/>
          <a:p>
            <a:fld id="{20E84A0E-B530-4774-8018-A29189358128}" type="datetimeFigureOut">
              <a:rPr lang="fr-CH" smtClean="0"/>
              <a:t>02.04.2019</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57F0C060-8E0B-4441-86A2-43A615850F07}" type="slidenum">
              <a:rPr lang="fr-CH" smtClean="0"/>
              <a:t>‹N°›</a:t>
            </a:fld>
            <a:endParaRPr lang="fr-CH"/>
          </a:p>
        </p:txBody>
      </p:sp>
    </p:spTree>
    <p:extLst>
      <p:ext uri="{BB962C8B-B14F-4D97-AF65-F5344CB8AC3E}">
        <p14:creationId xmlns:p14="http://schemas.microsoft.com/office/powerpoint/2010/main" val="1465796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Espace réservé de la date 6"/>
          <p:cNvSpPr>
            <a:spLocks noGrp="1"/>
          </p:cNvSpPr>
          <p:nvPr>
            <p:ph type="dt" sz="half" idx="10"/>
          </p:nvPr>
        </p:nvSpPr>
        <p:spPr/>
        <p:txBody>
          <a:bodyPr/>
          <a:lstStyle/>
          <a:p>
            <a:fld id="{20E84A0E-B530-4774-8018-A29189358128}" type="datetimeFigureOut">
              <a:rPr lang="fr-CH" smtClean="0"/>
              <a:t>02.04.2019</a:t>
            </a:fld>
            <a:endParaRPr lang="fr-CH"/>
          </a:p>
        </p:txBody>
      </p:sp>
      <p:sp>
        <p:nvSpPr>
          <p:cNvPr id="8" name="Espace réservé du pied de page 7"/>
          <p:cNvSpPr>
            <a:spLocks noGrp="1"/>
          </p:cNvSpPr>
          <p:nvPr>
            <p:ph type="ftr" sz="quarter" idx="11"/>
          </p:nvPr>
        </p:nvSpPr>
        <p:spPr/>
        <p:txBody>
          <a:bodyPr/>
          <a:lstStyle/>
          <a:p>
            <a:endParaRPr lang="fr-CH"/>
          </a:p>
        </p:txBody>
      </p:sp>
      <p:sp>
        <p:nvSpPr>
          <p:cNvPr id="9" name="Espace réservé du numéro de diapositive 8"/>
          <p:cNvSpPr>
            <a:spLocks noGrp="1"/>
          </p:cNvSpPr>
          <p:nvPr>
            <p:ph type="sldNum" sz="quarter" idx="12"/>
          </p:nvPr>
        </p:nvSpPr>
        <p:spPr/>
        <p:txBody>
          <a:bodyPr/>
          <a:lstStyle/>
          <a:p>
            <a:fld id="{57F0C060-8E0B-4441-86A2-43A615850F07}" type="slidenum">
              <a:rPr lang="fr-CH" smtClean="0"/>
              <a:t>‹N°›</a:t>
            </a:fld>
            <a:endParaRPr lang="fr-CH"/>
          </a:p>
        </p:txBody>
      </p:sp>
    </p:spTree>
    <p:extLst>
      <p:ext uri="{BB962C8B-B14F-4D97-AF65-F5344CB8AC3E}">
        <p14:creationId xmlns:p14="http://schemas.microsoft.com/office/powerpoint/2010/main" val="374011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e la date 2"/>
          <p:cNvSpPr>
            <a:spLocks noGrp="1"/>
          </p:cNvSpPr>
          <p:nvPr>
            <p:ph type="dt" sz="half" idx="10"/>
          </p:nvPr>
        </p:nvSpPr>
        <p:spPr/>
        <p:txBody>
          <a:bodyPr/>
          <a:lstStyle/>
          <a:p>
            <a:fld id="{20E84A0E-B530-4774-8018-A29189358128}" type="datetimeFigureOut">
              <a:rPr lang="fr-CH" smtClean="0"/>
              <a:t>02.04.2019</a:t>
            </a:fld>
            <a:endParaRPr lang="fr-CH"/>
          </a:p>
        </p:txBody>
      </p:sp>
      <p:sp>
        <p:nvSpPr>
          <p:cNvPr id="4" name="Espace réservé du pied de page 3"/>
          <p:cNvSpPr>
            <a:spLocks noGrp="1"/>
          </p:cNvSpPr>
          <p:nvPr>
            <p:ph type="ftr" sz="quarter" idx="11"/>
          </p:nvPr>
        </p:nvSpPr>
        <p:spPr/>
        <p:txBody>
          <a:bodyPr/>
          <a:lstStyle/>
          <a:p>
            <a:endParaRPr lang="fr-CH"/>
          </a:p>
        </p:txBody>
      </p:sp>
      <p:sp>
        <p:nvSpPr>
          <p:cNvPr id="5" name="Espace réservé du numéro de diapositive 4"/>
          <p:cNvSpPr>
            <a:spLocks noGrp="1"/>
          </p:cNvSpPr>
          <p:nvPr>
            <p:ph type="sldNum" sz="quarter" idx="12"/>
          </p:nvPr>
        </p:nvSpPr>
        <p:spPr/>
        <p:txBody>
          <a:bodyPr/>
          <a:lstStyle/>
          <a:p>
            <a:fld id="{57F0C060-8E0B-4441-86A2-43A615850F07}" type="slidenum">
              <a:rPr lang="fr-CH" smtClean="0"/>
              <a:t>‹N°›</a:t>
            </a:fld>
            <a:endParaRPr lang="fr-CH"/>
          </a:p>
        </p:txBody>
      </p:sp>
    </p:spTree>
    <p:extLst>
      <p:ext uri="{BB962C8B-B14F-4D97-AF65-F5344CB8AC3E}">
        <p14:creationId xmlns:p14="http://schemas.microsoft.com/office/powerpoint/2010/main" val="3250779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0E84A0E-B530-4774-8018-A29189358128}" type="datetimeFigureOut">
              <a:rPr lang="fr-CH" smtClean="0"/>
              <a:t>02.04.2019</a:t>
            </a:fld>
            <a:endParaRPr lang="fr-CH"/>
          </a:p>
        </p:txBody>
      </p:sp>
      <p:sp>
        <p:nvSpPr>
          <p:cNvPr id="3" name="Espace réservé du pied de page 2"/>
          <p:cNvSpPr>
            <a:spLocks noGrp="1"/>
          </p:cNvSpPr>
          <p:nvPr>
            <p:ph type="ftr" sz="quarter" idx="11"/>
          </p:nvPr>
        </p:nvSpPr>
        <p:spPr/>
        <p:txBody>
          <a:bodyPr/>
          <a:lstStyle/>
          <a:p>
            <a:endParaRPr lang="fr-CH"/>
          </a:p>
        </p:txBody>
      </p:sp>
      <p:sp>
        <p:nvSpPr>
          <p:cNvPr id="4" name="Espace réservé du numéro de diapositive 3"/>
          <p:cNvSpPr>
            <a:spLocks noGrp="1"/>
          </p:cNvSpPr>
          <p:nvPr>
            <p:ph type="sldNum" sz="quarter" idx="12"/>
          </p:nvPr>
        </p:nvSpPr>
        <p:spPr/>
        <p:txBody>
          <a:bodyPr/>
          <a:lstStyle/>
          <a:p>
            <a:fld id="{57F0C060-8E0B-4441-86A2-43A615850F07}" type="slidenum">
              <a:rPr lang="fr-CH" smtClean="0"/>
              <a:t>‹N°›</a:t>
            </a:fld>
            <a:endParaRPr lang="fr-CH"/>
          </a:p>
        </p:txBody>
      </p:sp>
    </p:spTree>
    <p:extLst>
      <p:ext uri="{BB962C8B-B14F-4D97-AF65-F5344CB8AC3E}">
        <p14:creationId xmlns:p14="http://schemas.microsoft.com/office/powerpoint/2010/main" val="1282474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0E84A0E-B530-4774-8018-A29189358128}" type="datetimeFigureOut">
              <a:rPr lang="fr-CH" smtClean="0"/>
              <a:t>02.04.2019</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57F0C060-8E0B-4441-86A2-43A615850F07}" type="slidenum">
              <a:rPr lang="fr-CH" smtClean="0"/>
              <a:t>‹N°›</a:t>
            </a:fld>
            <a:endParaRPr lang="fr-CH"/>
          </a:p>
        </p:txBody>
      </p:sp>
    </p:spTree>
    <p:extLst>
      <p:ext uri="{BB962C8B-B14F-4D97-AF65-F5344CB8AC3E}">
        <p14:creationId xmlns:p14="http://schemas.microsoft.com/office/powerpoint/2010/main" val="3413054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0E84A0E-B530-4774-8018-A29189358128}" type="datetimeFigureOut">
              <a:rPr lang="fr-CH" smtClean="0"/>
              <a:t>02.04.2019</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57F0C060-8E0B-4441-86A2-43A615850F07}" type="slidenum">
              <a:rPr lang="fr-CH" smtClean="0"/>
              <a:t>‹N°›</a:t>
            </a:fld>
            <a:endParaRPr lang="fr-CH"/>
          </a:p>
        </p:txBody>
      </p:sp>
    </p:spTree>
    <p:extLst>
      <p:ext uri="{BB962C8B-B14F-4D97-AF65-F5344CB8AC3E}">
        <p14:creationId xmlns:p14="http://schemas.microsoft.com/office/powerpoint/2010/main" val="1331759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H"/>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E84A0E-B530-4774-8018-A29189358128}" type="datetimeFigureOut">
              <a:rPr lang="fr-CH" smtClean="0"/>
              <a:t>02.04.2019</a:t>
            </a:fld>
            <a:endParaRPr lang="fr-CH"/>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F0C060-8E0B-4441-86A2-43A615850F07}" type="slidenum">
              <a:rPr lang="fr-CH" smtClean="0"/>
              <a:t>‹N°›</a:t>
            </a:fld>
            <a:endParaRPr lang="fr-CH"/>
          </a:p>
        </p:txBody>
      </p:sp>
    </p:spTree>
    <p:extLst>
      <p:ext uri="{BB962C8B-B14F-4D97-AF65-F5344CB8AC3E}">
        <p14:creationId xmlns:p14="http://schemas.microsoft.com/office/powerpoint/2010/main" val="593290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901" t="25072" r="31428" b="14604"/>
          <a:stretch/>
        </p:blipFill>
        <p:spPr bwMode="auto">
          <a:xfrm>
            <a:off x="107504" y="188640"/>
            <a:ext cx="8908330" cy="6033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2573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3528" y="1124744"/>
            <a:ext cx="8640960" cy="4770537"/>
          </a:xfrm>
          <a:prstGeom prst="rect">
            <a:avLst/>
          </a:prstGeom>
        </p:spPr>
        <p:txBody>
          <a:bodyPr wrap="square">
            <a:spAutoFit/>
          </a:bodyPr>
          <a:lstStyle/>
          <a:p>
            <a:r>
              <a:rPr lang="fr-CH" sz="2000" b="1" u="sng" dirty="0">
                <a:solidFill>
                  <a:schemeClr val="accent1"/>
                </a:solidFill>
                <a:latin typeface="+mj-lt"/>
                <a:ea typeface="+mj-ea"/>
                <a:cs typeface="+mj-cs"/>
              </a:rPr>
              <a:t>En résumé</a:t>
            </a:r>
          </a:p>
          <a:p>
            <a:r>
              <a:rPr lang="fr-CH" sz="2000" b="1" dirty="0">
                <a:solidFill>
                  <a:schemeClr val="accent1"/>
                </a:solidFill>
                <a:latin typeface="+mj-lt"/>
                <a:ea typeface="+mj-ea"/>
                <a:cs typeface="+mj-cs"/>
              </a:rPr>
              <a:t>Indications au traitement hormonal substitutif (THS)</a:t>
            </a:r>
          </a:p>
          <a:p>
            <a:r>
              <a:rPr lang="fr-CH" sz="1600" dirty="0"/>
              <a:t>1. </a:t>
            </a:r>
            <a:r>
              <a:rPr lang="fr-CH" sz="1600" b="1" dirty="0">
                <a:solidFill>
                  <a:srgbClr val="C00000"/>
                </a:solidFill>
              </a:rPr>
              <a:t>Symptômes vasomoteurs</a:t>
            </a:r>
            <a:r>
              <a:rPr lang="fr-CH" sz="1600" dirty="0"/>
              <a:t>.</a:t>
            </a:r>
          </a:p>
          <a:p>
            <a:r>
              <a:rPr lang="fr-CH" sz="1600" dirty="0"/>
              <a:t>2. </a:t>
            </a:r>
            <a:r>
              <a:rPr lang="fr-CH" sz="1600" b="1" dirty="0">
                <a:solidFill>
                  <a:srgbClr val="C00000"/>
                </a:solidFill>
              </a:rPr>
              <a:t>Prévention de la perte de masse osseuse</a:t>
            </a:r>
            <a:r>
              <a:rPr lang="fr-CH" sz="1600" dirty="0"/>
              <a:t>.</a:t>
            </a:r>
          </a:p>
          <a:p>
            <a:r>
              <a:rPr lang="fr-CH" sz="1600" dirty="0"/>
              <a:t>3. Hypogonadisme, castration ou </a:t>
            </a:r>
            <a:r>
              <a:rPr lang="fr-CH" sz="1600" dirty="0" smtClean="0"/>
              <a:t>insuffisance </a:t>
            </a:r>
            <a:r>
              <a:rPr lang="fr-CH" sz="1600" dirty="0"/>
              <a:t>ovarienne primaire prématurée.</a:t>
            </a:r>
          </a:p>
          <a:p>
            <a:r>
              <a:rPr lang="fr-CH" sz="1600" dirty="0"/>
              <a:t>4. </a:t>
            </a:r>
            <a:r>
              <a:rPr lang="fr-CH" sz="1600" b="1" dirty="0">
                <a:solidFill>
                  <a:srgbClr val="C00000"/>
                </a:solidFill>
              </a:rPr>
              <a:t>Atrophie urogénitale</a:t>
            </a:r>
            <a:r>
              <a:rPr lang="fr-CH" sz="1600" dirty="0" smtClean="0"/>
              <a:t>.</a:t>
            </a:r>
          </a:p>
          <a:p>
            <a:endParaRPr lang="fr-CH" sz="1600" dirty="0"/>
          </a:p>
          <a:p>
            <a:r>
              <a:rPr lang="fr-CH" sz="1600" dirty="0" smtClean="0"/>
              <a:t>Le </a:t>
            </a:r>
            <a:r>
              <a:rPr lang="fr-CH" sz="1600" dirty="0"/>
              <a:t>concept « dose la plus faible pour la période la plus courte » n’est plus d’actualité ! Le nouveau concept s’appuie sur la dose, le type de traitement et la voie d’administration</a:t>
            </a:r>
            <a:r>
              <a:rPr lang="fr-CH" sz="1600" dirty="0" smtClean="0"/>
              <a:t>.</a:t>
            </a:r>
          </a:p>
          <a:p>
            <a:endParaRPr lang="fr-CH" sz="1600" dirty="0"/>
          </a:p>
          <a:p>
            <a:r>
              <a:rPr lang="fr-CH" sz="2000" b="1" dirty="0">
                <a:solidFill>
                  <a:schemeClr val="accent1"/>
                </a:solidFill>
                <a:latin typeface="+mj-lt"/>
                <a:ea typeface="+mj-ea"/>
                <a:cs typeface="+mj-cs"/>
              </a:rPr>
              <a:t>Un traitement hormonal substitutif (THS)</a:t>
            </a:r>
            <a:r>
              <a:rPr lang="fr-CH" sz="1600" dirty="0"/>
              <a:t> ne doit pas être stoppé de façon routinière à 65 ans mais peut être prolongé pour des patientes en bonne santé et qui ont une espérance de vie élevée</a:t>
            </a:r>
            <a:r>
              <a:rPr lang="fr-CH" sz="1600" dirty="0" smtClean="0"/>
              <a:t>.</a:t>
            </a:r>
          </a:p>
          <a:p>
            <a:endParaRPr lang="fr-CH" sz="1600" dirty="0"/>
          </a:p>
          <a:p>
            <a:r>
              <a:rPr lang="fr-CH" sz="2000" b="1" dirty="0">
                <a:solidFill>
                  <a:schemeClr val="accent1"/>
                </a:solidFill>
                <a:latin typeface="+mj-lt"/>
                <a:ea typeface="+mj-ea"/>
                <a:cs typeface="+mj-cs"/>
              </a:rPr>
              <a:t>La progestérone naturelle micronisée </a:t>
            </a:r>
            <a:r>
              <a:rPr lang="fr-CH" sz="1600" dirty="0"/>
              <a:t>(Utrogestan®) donnée per os au coucher jusqu’à 300 mg/jour diminue de façon significative les vapeurs, les sudations profuses nocturnes et améliore la qualité du sommeil.</a:t>
            </a:r>
          </a:p>
          <a:p>
            <a:r>
              <a:rPr lang="fr-CH" sz="1600" dirty="0"/>
              <a:t>La progestérone naturelle micronisée serait moins </a:t>
            </a:r>
            <a:r>
              <a:rPr lang="fr-CH" sz="1600" dirty="0" err="1"/>
              <a:t>thrombogène</a:t>
            </a:r>
            <a:r>
              <a:rPr lang="fr-CH" sz="1600" dirty="0"/>
              <a:t> que les autres progestatifs.</a:t>
            </a:r>
          </a:p>
        </p:txBody>
      </p:sp>
      <p:sp>
        <p:nvSpPr>
          <p:cNvPr id="8" name="ZoneTexte 7"/>
          <p:cNvSpPr txBox="1"/>
          <p:nvPr/>
        </p:nvSpPr>
        <p:spPr>
          <a:xfrm>
            <a:off x="-396552" y="332656"/>
            <a:ext cx="9540552" cy="648072"/>
          </a:xfrm>
          <a:prstGeom prst="rect">
            <a:avLst/>
          </a:prstGeom>
          <a:noFill/>
        </p:spPr>
        <p:txBody>
          <a:bodyPr wrap="square" lIns="0" tIns="0" rIns="0" bIns="0" rtlCol="0">
            <a:noAutofit/>
          </a:bodyPr>
          <a:lstStyle/>
          <a:p>
            <a:pPr algn="ctr">
              <a:lnSpc>
                <a:spcPts val="1000"/>
              </a:lnSpc>
            </a:pPr>
            <a:r>
              <a:rPr lang="fr-CH" sz="2000" b="1" u="sng" dirty="0">
                <a:solidFill>
                  <a:schemeClr val="accent1"/>
                </a:solidFill>
                <a:latin typeface="+mj-lt"/>
                <a:ea typeface="+mj-ea"/>
                <a:cs typeface="+mj-cs"/>
              </a:rPr>
              <a:t>Recommandations de la Société Nord-américaine de ménopause </a:t>
            </a:r>
          </a:p>
          <a:p>
            <a:pPr>
              <a:lnSpc>
                <a:spcPts val="1000"/>
              </a:lnSpc>
            </a:pPr>
            <a:endParaRPr lang="fr-CH" sz="2000" b="1" u="sng" dirty="0">
              <a:solidFill>
                <a:schemeClr val="accent1"/>
              </a:solidFill>
              <a:latin typeface="+mj-lt"/>
              <a:ea typeface="+mj-ea"/>
              <a:cs typeface="+mj-cs"/>
            </a:endParaRPr>
          </a:p>
          <a:p>
            <a:pPr>
              <a:lnSpc>
                <a:spcPts val="1000"/>
              </a:lnSpc>
            </a:pPr>
            <a:endParaRPr lang="fr-CH" sz="2000" b="1" u="sng" dirty="0">
              <a:solidFill>
                <a:schemeClr val="accent1"/>
              </a:solidFill>
              <a:latin typeface="+mj-lt"/>
              <a:ea typeface="+mj-ea"/>
              <a:cs typeface="+mj-cs"/>
            </a:endParaRPr>
          </a:p>
          <a:p>
            <a:pPr algn="ctr">
              <a:lnSpc>
                <a:spcPts val="1000"/>
              </a:lnSpc>
            </a:pPr>
            <a:r>
              <a:rPr lang="fr-CH" sz="2000" b="1" u="sng" dirty="0">
                <a:solidFill>
                  <a:schemeClr val="accent1"/>
                </a:solidFill>
                <a:latin typeface="+mj-lt"/>
                <a:ea typeface="+mj-ea"/>
                <a:cs typeface="+mj-cs"/>
              </a:rPr>
              <a:t>pour le traitement hormonal substitutif de juin 2017</a:t>
            </a:r>
          </a:p>
        </p:txBody>
      </p:sp>
    </p:spTree>
    <p:extLst>
      <p:ext uri="{BB962C8B-B14F-4D97-AF65-F5344CB8AC3E}">
        <p14:creationId xmlns:p14="http://schemas.microsoft.com/office/powerpoint/2010/main" val="3915774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3528" y="1124744"/>
            <a:ext cx="8820472" cy="4770537"/>
          </a:xfrm>
          <a:prstGeom prst="rect">
            <a:avLst/>
          </a:prstGeom>
        </p:spPr>
        <p:txBody>
          <a:bodyPr wrap="square">
            <a:spAutoFit/>
          </a:bodyPr>
          <a:lstStyle/>
          <a:p>
            <a:r>
              <a:rPr lang="fr-CH" sz="2000" b="1" dirty="0">
                <a:solidFill>
                  <a:schemeClr val="accent1"/>
                </a:solidFill>
                <a:latin typeface="+mj-lt"/>
                <a:ea typeface="+mj-ea"/>
                <a:cs typeface="+mj-cs"/>
              </a:rPr>
              <a:t>Atrophie vaginale</a:t>
            </a:r>
          </a:p>
          <a:p>
            <a:r>
              <a:rPr lang="fr-CH" sz="1600" dirty="0"/>
              <a:t>En traitement de l’atrophie vaginale, les </a:t>
            </a:r>
            <a:r>
              <a:rPr lang="fr-CH" sz="1600" dirty="0" smtClean="0"/>
              <a:t>œstrogènes, </a:t>
            </a:r>
            <a:r>
              <a:rPr lang="fr-CH" sz="1600" dirty="0"/>
              <a:t>en particulier l’</a:t>
            </a:r>
            <a:r>
              <a:rPr lang="fr-CH" sz="1600" dirty="0" err="1"/>
              <a:t>Estriol</a:t>
            </a:r>
            <a:r>
              <a:rPr lang="fr-CH" sz="1600" dirty="0"/>
              <a:t> mais aussi un SERM (</a:t>
            </a:r>
            <a:r>
              <a:rPr lang="fr-CH" sz="1600" dirty="0" err="1"/>
              <a:t>selective</a:t>
            </a:r>
            <a:r>
              <a:rPr lang="fr-CH" sz="1600" dirty="0"/>
              <a:t> </a:t>
            </a:r>
            <a:r>
              <a:rPr lang="fr-CH" sz="1600" dirty="0" err="1"/>
              <a:t>oestrogen</a:t>
            </a:r>
            <a:r>
              <a:rPr lang="fr-CH" sz="1600" dirty="0"/>
              <a:t> </a:t>
            </a:r>
            <a:r>
              <a:rPr lang="fr-CH" sz="1600" dirty="0" err="1"/>
              <a:t>receptor</a:t>
            </a:r>
            <a:r>
              <a:rPr lang="fr-CH" sz="1600" dirty="0"/>
              <a:t> </a:t>
            </a:r>
            <a:r>
              <a:rPr lang="fr-CH" sz="1600" dirty="0" err="1"/>
              <a:t>modulator</a:t>
            </a:r>
            <a:r>
              <a:rPr lang="fr-CH" sz="1600" dirty="0"/>
              <a:t>) </a:t>
            </a:r>
            <a:r>
              <a:rPr lang="fr-CH" sz="1600" dirty="0" err="1"/>
              <a:t>Ospemifem</a:t>
            </a:r>
            <a:r>
              <a:rPr lang="fr-CH" sz="1600" dirty="0"/>
              <a:t> ou la DHEA appliqués par voie vaginale.</a:t>
            </a:r>
          </a:p>
          <a:p>
            <a:endParaRPr lang="fr-CH" sz="1600" dirty="0"/>
          </a:p>
          <a:p>
            <a:r>
              <a:rPr lang="fr-CH" sz="2000" b="1" dirty="0">
                <a:solidFill>
                  <a:schemeClr val="accent1"/>
                </a:solidFill>
                <a:latin typeface="+mj-lt"/>
                <a:ea typeface="+mj-ea"/>
                <a:cs typeface="+mj-cs"/>
              </a:rPr>
              <a:t>Musculature</a:t>
            </a:r>
          </a:p>
          <a:p>
            <a:r>
              <a:rPr lang="fr-CH" sz="1600" dirty="0"/>
              <a:t>En combinant le training, le THS augmente la masse musculaire et améliore la force musculaire.</a:t>
            </a:r>
          </a:p>
          <a:p>
            <a:endParaRPr lang="fr-CH" sz="1600" dirty="0"/>
          </a:p>
          <a:p>
            <a:r>
              <a:rPr lang="fr-CH" sz="2000" b="1" dirty="0">
                <a:solidFill>
                  <a:schemeClr val="accent1"/>
                </a:solidFill>
                <a:latin typeface="+mj-lt"/>
                <a:ea typeface="+mj-ea"/>
                <a:cs typeface="+mj-cs"/>
              </a:rPr>
              <a:t>Mortalité</a:t>
            </a:r>
            <a:r>
              <a:rPr lang="fr-CH" sz="1600" dirty="0" smtClean="0"/>
              <a:t> </a:t>
            </a:r>
            <a:r>
              <a:rPr lang="fr-CH" sz="2000" b="1" dirty="0">
                <a:solidFill>
                  <a:schemeClr val="accent1"/>
                </a:solidFill>
                <a:latin typeface="+mj-lt"/>
                <a:ea typeface="+mj-ea"/>
                <a:cs typeface="+mj-cs"/>
              </a:rPr>
              <a:t>globale</a:t>
            </a:r>
          </a:p>
          <a:p>
            <a:r>
              <a:rPr lang="fr-CH" sz="1600" dirty="0"/>
              <a:t>Un TSH débuté avant 60 ans </a:t>
            </a:r>
            <a:r>
              <a:rPr lang="fr-CH" sz="1600" dirty="0" smtClean="0"/>
              <a:t>ou </a:t>
            </a:r>
            <a:r>
              <a:rPr lang="fr-CH" sz="1600" dirty="0"/>
              <a:t>dans les 10 ans après le début de la ménopause diminue de façon significative la mortalité globale et n’augmente pas le risque d’apoplexie.</a:t>
            </a:r>
          </a:p>
          <a:p>
            <a:endParaRPr lang="fr-CH" sz="1600" dirty="0"/>
          </a:p>
          <a:p>
            <a:r>
              <a:rPr lang="fr-CH" sz="2000" b="1" dirty="0">
                <a:solidFill>
                  <a:schemeClr val="accent1"/>
                </a:solidFill>
                <a:latin typeface="+mj-lt"/>
                <a:ea typeface="+mj-ea"/>
                <a:cs typeface="+mj-cs"/>
              </a:rPr>
              <a:t>Cancer</a:t>
            </a:r>
            <a:r>
              <a:rPr lang="fr-CH" sz="1600" dirty="0" smtClean="0"/>
              <a:t> </a:t>
            </a:r>
            <a:r>
              <a:rPr lang="fr-CH" sz="2000" b="1" dirty="0">
                <a:solidFill>
                  <a:schemeClr val="accent1"/>
                </a:solidFill>
                <a:latin typeface="+mj-lt"/>
                <a:ea typeface="+mj-ea"/>
                <a:cs typeface="+mj-cs"/>
              </a:rPr>
              <a:t>du</a:t>
            </a:r>
            <a:r>
              <a:rPr lang="fr-CH" sz="1600" dirty="0" smtClean="0"/>
              <a:t> </a:t>
            </a:r>
            <a:r>
              <a:rPr lang="fr-CH" sz="2000" b="1" dirty="0">
                <a:solidFill>
                  <a:schemeClr val="accent1"/>
                </a:solidFill>
                <a:latin typeface="+mj-lt"/>
                <a:ea typeface="+mj-ea"/>
                <a:cs typeface="+mj-cs"/>
              </a:rPr>
              <a:t>sein</a:t>
            </a:r>
          </a:p>
          <a:p>
            <a:r>
              <a:rPr lang="fr-CH" sz="1600" dirty="0"/>
              <a:t>Un THS combiné d’</a:t>
            </a:r>
            <a:r>
              <a:rPr lang="fr-CH" sz="1600" dirty="0" err="1"/>
              <a:t>oestrogènes</a:t>
            </a:r>
            <a:r>
              <a:rPr lang="fr-CH" sz="1600" dirty="0"/>
              <a:t> combinés équins et de MPA (traitement de la WHI) augmente le risque de cancer du sein invasif de moins d’un cas pour 1’000 patientes traitées par année. Ce risque est comparable chez une femme obèse ou sédentaire.</a:t>
            </a:r>
          </a:p>
          <a:p>
            <a:r>
              <a:rPr lang="fr-CH" sz="1600" dirty="0"/>
              <a:t>Un THS n’augmente pas plus le risque de cancer du sein chez des femmes avec une anamnèse familiale</a:t>
            </a:r>
          </a:p>
        </p:txBody>
      </p:sp>
      <p:sp>
        <p:nvSpPr>
          <p:cNvPr id="8" name="ZoneTexte 7"/>
          <p:cNvSpPr txBox="1"/>
          <p:nvPr/>
        </p:nvSpPr>
        <p:spPr>
          <a:xfrm>
            <a:off x="-396552" y="332656"/>
            <a:ext cx="9540552" cy="648072"/>
          </a:xfrm>
          <a:prstGeom prst="rect">
            <a:avLst/>
          </a:prstGeom>
          <a:noFill/>
        </p:spPr>
        <p:txBody>
          <a:bodyPr wrap="square" lIns="0" tIns="0" rIns="0" bIns="0" rtlCol="0">
            <a:noAutofit/>
          </a:bodyPr>
          <a:lstStyle/>
          <a:p>
            <a:pPr algn="ctr">
              <a:lnSpc>
                <a:spcPts val="1000"/>
              </a:lnSpc>
            </a:pPr>
            <a:r>
              <a:rPr lang="fr-CH" sz="2000" b="1" u="sng" dirty="0">
                <a:solidFill>
                  <a:schemeClr val="accent1"/>
                </a:solidFill>
                <a:latin typeface="+mj-lt"/>
                <a:ea typeface="+mj-ea"/>
                <a:cs typeface="+mj-cs"/>
              </a:rPr>
              <a:t>Recommandations de la Société Nord-américaine de ménopause </a:t>
            </a:r>
          </a:p>
          <a:p>
            <a:pPr>
              <a:lnSpc>
                <a:spcPts val="1000"/>
              </a:lnSpc>
            </a:pPr>
            <a:endParaRPr lang="fr-CH" sz="2000" b="1" u="sng" dirty="0">
              <a:solidFill>
                <a:schemeClr val="accent1"/>
              </a:solidFill>
              <a:latin typeface="+mj-lt"/>
              <a:ea typeface="+mj-ea"/>
              <a:cs typeface="+mj-cs"/>
            </a:endParaRPr>
          </a:p>
          <a:p>
            <a:pPr>
              <a:lnSpc>
                <a:spcPts val="1000"/>
              </a:lnSpc>
            </a:pPr>
            <a:r>
              <a:rPr lang="fr-CH" sz="2000" b="1" u="sng" dirty="0" smtClean="0">
                <a:solidFill>
                  <a:schemeClr val="accent1"/>
                </a:solidFill>
                <a:latin typeface="+mj-lt"/>
                <a:ea typeface="+mj-ea"/>
                <a:cs typeface="+mj-cs"/>
              </a:rPr>
              <a:t> </a:t>
            </a:r>
            <a:endParaRPr lang="fr-CH" sz="2000" b="1" u="sng" dirty="0">
              <a:solidFill>
                <a:schemeClr val="accent1"/>
              </a:solidFill>
              <a:latin typeface="+mj-lt"/>
              <a:ea typeface="+mj-ea"/>
              <a:cs typeface="+mj-cs"/>
            </a:endParaRPr>
          </a:p>
          <a:p>
            <a:pPr algn="ctr">
              <a:lnSpc>
                <a:spcPts val="1000"/>
              </a:lnSpc>
            </a:pPr>
            <a:r>
              <a:rPr lang="fr-CH" sz="2000" b="1" u="sng" dirty="0">
                <a:solidFill>
                  <a:schemeClr val="accent1"/>
                </a:solidFill>
                <a:latin typeface="+mj-lt"/>
                <a:ea typeface="+mj-ea"/>
                <a:cs typeface="+mj-cs"/>
              </a:rPr>
              <a:t>pour le traitement hormonal substitutif de juin 2017</a:t>
            </a:r>
          </a:p>
        </p:txBody>
      </p:sp>
    </p:spTree>
    <p:extLst>
      <p:ext uri="{BB962C8B-B14F-4D97-AF65-F5344CB8AC3E}">
        <p14:creationId xmlns:p14="http://schemas.microsoft.com/office/powerpoint/2010/main" val="4060841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3528" y="1124744"/>
            <a:ext cx="8820472" cy="3354765"/>
          </a:xfrm>
          <a:prstGeom prst="rect">
            <a:avLst/>
          </a:prstGeom>
        </p:spPr>
        <p:txBody>
          <a:bodyPr wrap="square">
            <a:spAutoFit/>
          </a:bodyPr>
          <a:lstStyle/>
          <a:p>
            <a:endParaRPr lang="fr-CH" sz="1600" dirty="0" smtClean="0"/>
          </a:p>
          <a:p>
            <a:endParaRPr lang="fr-CH" sz="1600" dirty="0"/>
          </a:p>
          <a:p>
            <a:endParaRPr lang="fr-CH" sz="1600" dirty="0" smtClean="0"/>
          </a:p>
          <a:p>
            <a:r>
              <a:rPr lang="fr-CH" sz="1600" dirty="0" smtClean="0"/>
              <a:t>Elle a un effet anxiolytique, sédatif, très légèrement anti-androgénique et anti-</a:t>
            </a:r>
            <a:r>
              <a:rPr lang="fr-CH" sz="1600" dirty="0" err="1" smtClean="0"/>
              <a:t>minéralo</a:t>
            </a:r>
            <a:r>
              <a:rPr lang="fr-CH" sz="1600" dirty="0" smtClean="0"/>
              <a:t>-corticoïde (anti-rétention d’eau).</a:t>
            </a:r>
          </a:p>
          <a:p>
            <a:endParaRPr lang="fr-CH" sz="1600" dirty="0"/>
          </a:p>
          <a:p>
            <a:r>
              <a:rPr lang="fr-CH" sz="2000" b="1" dirty="0" smtClean="0">
                <a:solidFill>
                  <a:schemeClr val="accent1"/>
                </a:solidFill>
                <a:latin typeface="+mj-lt"/>
                <a:ea typeface="+mj-ea"/>
                <a:cs typeface="+mj-cs"/>
              </a:rPr>
              <a:t>Progestérone et troubles du sommeil</a:t>
            </a:r>
            <a:endParaRPr lang="fr-CH" sz="2000" b="1" dirty="0">
              <a:solidFill>
                <a:schemeClr val="accent1"/>
              </a:solidFill>
              <a:latin typeface="+mj-lt"/>
              <a:ea typeface="+mj-ea"/>
              <a:cs typeface="+mj-cs"/>
            </a:endParaRPr>
          </a:p>
          <a:p>
            <a:r>
              <a:rPr lang="fr-CH" sz="1600" dirty="0" smtClean="0"/>
              <a:t>Pour certaines patientes en périménopause, donc en déficit de progestérone, les troubles du sommeil sont souvent le symptôme principal ainsi que les troubles de l’humeur.</a:t>
            </a:r>
          </a:p>
          <a:p>
            <a:r>
              <a:rPr lang="fr-CH" sz="1600" dirty="0" smtClean="0"/>
              <a:t>Dans cette situation, la progestérone naturelle micronisée (Utrogestan®) per os 100 à 300 mg/jour au coucher est une excellente alternative pour son effet sédatif.</a:t>
            </a:r>
          </a:p>
          <a:p>
            <a:endParaRPr lang="fr-CH" sz="1600" dirty="0"/>
          </a:p>
          <a:p>
            <a:endParaRPr lang="fr-CH" sz="1600" dirty="0" smtClean="0"/>
          </a:p>
        </p:txBody>
      </p:sp>
      <p:sp>
        <p:nvSpPr>
          <p:cNvPr id="8" name="ZoneTexte 7"/>
          <p:cNvSpPr txBox="1"/>
          <p:nvPr/>
        </p:nvSpPr>
        <p:spPr>
          <a:xfrm>
            <a:off x="-252536" y="980728"/>
            <a:ext cx="9540552" cy="648072"/>
          </a:xfrm>
          <a:prstGeom prst="rect">
            <a:avLst/>
          </a:prstGeom>
          <a:noFill/>
        </p:spPr>
        <p:txBody>
          <a:bodyPr wrap="square" lIns="0" tIns="0" rIns="0" bIns="0" rtlCol="0">
            <a:noAutofit/>
          </a:bodyPr>
          <a:lstStyle/>
          <a:p>
            <a:pPr algn="ctr">
              <a:lnSpc>
                <a:spcPts val="1000"/>
              </a:lnSpc>
            </a:pPr>
            <a:r>
              <a:rPr lang="fr-CH" sz="2400" b="1" u="sng" dirty="0" smtClean="0">
                <a:solidFill>
                  <a:schemeClr val="accent1"/>
                </a:solidFill>
                <a:latin typeface="+mj-lt"/>
                <a:ea typeface="+mj-ea"/>
                <a:cs typeface="+mj-cs"/>
              </a:rPr>
              <a:t>Les multiples aspects de la progestérone</a:t>
            </a:r>
            <a:endParaRPr lang="fr-CH" sz="2400" b="1" u="sng" dirty="0">
              <a:solidFill>
                <a:schemeClr val="accent1"/>
              </a:solidFill>
              <a:latin typeface="+mj-lt"/>
              <a:ea typeface="+mj-ea"/>
              <a:cs typeface="+mj-cs"/>
            </a:endParaRPr>
          </a:p>
        </p:txBody>
      </p:sp>
    </p:spTree>
    <p:extLst>
      <p:ext uri="{BB962C8B-B14F-4D97-AF65-F5344CB8AC3E}">
        <p14:creationId xmlns:p14="http://schemas.microsoft.com/office/powerpoint/2010/main" val="4203282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423</Words>
  <Application>Microsoft Office PowerPoint</Application>
  <PresentationFormat>Affichage à l'écran (4:3)</PresentationFormat>
  <Paragraphs>42</Paragraphs>
  <Slides>4</Slides>
  <Notes>0</Notes>
  <HiddenSlides>0</HiddenSlides>
  <MMClips>0</MMClips>
  <ScaleCrop>false</ScaleCrop>
  <HeadingPairs>
    <vt:vector size="4" baseType="variant">
      <vt:variant>
        <vt:lpstr>Thème</vt:lpstr>
      </vt:variant>
      <vt:variant>
        <vt:i4>1</vt:i4>
      </vt:variant>
      <vt:variant>
        <vt:lpstr>Titres des diapositives</vt:lpstr>
      </vt:variant>
      <vt:variant>
        <vt:i4>4</vt:i4>
      </vt:variant>
    </vt:vector>
  </HeadingPairs>
  <TitlesOfParts>
    <vt:vector size="5" baseType="lpstr">
      <vt:lpstr>Thème Office</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Cabinet</dc:creator>
  <cp:lastModifiedBy>Cabinet</cp:lastModifiedBy>
  <cp:revision>2</cp:revision>
  <dcterms:created xsi:type="dcterms:W3CDTF">2019-04-02T12:41:57Z</dcterms:created>
  <dcterms:modified xsi:type="dcterms:W3CDTF">2019-04-02T12:54:37Z</dcterms:modified>
</cp:coreProperties>
</file>